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9" r:id="rId3"/>
    <p:sldId id="259" r:id="rId4"/>
    <p:sldId id="270" r:id="rId5"/>
    <p:sldId id="262" r:id="rId6"/>
    <p:sldId id="257" r:id="rId7"/>
    <p:sldId id="260" r:id="rId8"/>
    <p:sldId id="271" r:id="rId9"/>
    <p:sldId id="273" r:id="rId10"/>
    <p:sldId id="272" r:id="rId11"/>
    <p:sldId id="274" r:id="rId12"/>
    <p:sldId id="275" r:id="rId13"/>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3162442-18AA-4FEB-BEB9-68DE0B10E3B4}" type="datetimeFigureOut">
              <a:rPr lang="es-CL" smtClean="0"/>
              <a:t>18-04-2012</a:t>
            </a:fld>
            <a:endParaRPr lang="es-CL"/>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CL"/>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D0AC2C9-B7A7-48D7-8563-F5F31D6A24BB}" type="slidenum">
              <a:rPr lang="es-CL" smtClean="0"/>
              <a:t>‹Nº›</a:t>
            </a:fld>
            <a:endParaRPr lang="es-CL"/>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3162442-18AA-4FEB-BEB9-68DE0B10E3B4}"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3162442-18AA-4FEB-BEB9-68DE0B10E3B4}"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3162442-18AA-4FEB-BEB9-68DE0B10E3B4}"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3162442-18AA-4FEB-BEB9-68DE0B10E3B4}"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43162442-18AA-4FEB-BEB9-68DE0B10E3B4}" type="datetimeFigureOut">
              <a:rPr lang="es-CL" smtClean="0"/>
              <a:t>18-04-2012</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BD0AC2C9-B7A7-48D7-8563-F5F31D6A24BB}" type="slidenum">
              <a:rPr lang="es-CL" smtClean="0"/>
              <a:t>‹Nº›</a:t>
            </a:fld>
            <a:endParaRPr lang="es-CL"/>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3162442-18AA-4FEB-BEB9-68DE0B10E3B4}" type="datetimeFigureOut">
              <a:rPr lang="es-CL" smtClean="0"/>
              <a:t>18-04-2012</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43162442-18AA-4FEB-BEB9-68DE0B10E3B4}" type="datetimeFigureOut">
              <a:rPr lang="es-CL" smtClean="0"/>
              <a:t>18-04-2012</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162442-18AA-4FEB-BEB9-68DE0B10E3B4}" type="datetimeFigureOut">
              <a:rPr lang="es-CL" smtClean="0"/>
              <a:t>18-04-2012</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3162442-18AA-4FEB-BEB9-68DE0B10E3B4}" type="datetimeFigureOut">
              <a:rPr lang="es-CL" smtClean="0"/>
              <a:t>18-04-2012</a:t>
            </a:fld>
            <a:endParaRPr lang="es-CL"/>
          </a:p>
        </p:txBody>
      </p:sp>
      <p:sp>
        <p:nvSpPr>
          <p:cNvPr id="7" name="Slide Number Placeholder 6"/>
          <p:cNvSpPr>
            <a:spLocks noGrp="1"/>
          </p:cNvSpPr>
          <p:nvPr>
            <p:ph type="sldNum" sz="quarter" idx="12"/>
          </p:nvPr>
        </p:nvSpPr>
        <p:spPr/>
        <p:txBody>
          <a:bodyPr/>
          <a:lstStyle/>
          <a:p>
            <a:fld id="{BD0AC2C9-B7A7-48D7-8563-F5F31D6A24BB}" type="slidenum">
              <a:rPr lang="es-CL" smtClean="0"/>
              <a:t>‹Nº›</a:t>
            </a:fld>
            <a:endParaRPr lang="es-CL"/>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CL"/>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3162442-18AA-4FEB-BEB9-68DE0B10E3B4}" type="datetimeFigureOut">
              <a:rPr lang="es-CL" smtClean="0"/>
              <a:t>18-04-2012</a:t>
            </a:fld>
            <a:endParaRPr lang="es-CL"/>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CL"/>
          </a:p>
        </p:txBody>
      </p:sp>
      <p:sp>
        <p:nvSpPr>
          <p:cNvPr id="7" name="Slide Number Placeholder 6"/>
          <p:cNvSpPr>
            <a:spLocks noGrp="1"/>
          </p:cNvSpPr>
          <p:nvPr>
            <p:ph type="sldNum" sz="quarter" idx="12"/>
          </p:nvPr>
        </p:nvSpPr>
        <p:spPr/>
        <p:txBody>
          <a:bodyPr/>
          <a:lstStyle/>
          <a:p>
            <a:fld id="{BD0AC2C9-B7A7-48D7-8563-F5F31D6A24BB}" type="slidenum">
              <a:rPr lang="es-CL" smtClean="0"/>
              <a:t>‹Nº›</a:t>
            </a:fld>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3162442-18AA-4FEB-BEB9-68DE0B10E3B4}" type="datetimeFigureOut">
              <a:rPr lang="es-CL" smtClean="0"/>
              <a:t>18-04-2012</a:t>
            </a:fld>
            <a:endParaRPr lang="es-CL"/>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CL"/>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D0AC2C9-B7A7-48D7-8563-F5F31D6A24BB}" type="slidenum">
              <a:rPr lang="es-CL" smtClean="0"/>
              <a:t>‹Nº›</a:t>
            </a:fld>
            <a:endParaRPr lang="es-CL"/>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CL" b="1" dirty="0" smtClean="0"/>
              <a:t>VIRTUD: LA LABORIOSIDAD</a:t>
            </a:r>
            <a:endParaRPr lang="es-CL" b="1"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56792"/>
            <a:ext cx="2933898" cy="3510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0"/>
            <a:ext cx="3097213"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899592" y="5805264"/>
            <a:ext cx="2736304" cy="369332"/>
          </a:xfrm>
          <a:prstGeom prst="rect">
            <a:avLst/>
          </a:prstGeom>
          <a:noFill/>
        </p:spPr>
        <p:txBody>
          <a:bodyPr wrap="square" rtlCol="0">
            <a:spAutoFit/>
          </a:bodyPr>
          <a:lstStyle/>
          <a:p>
            <a:pPr algn="ctr"/>
            <a:r>
              <a:rPr lang="es-CL" b="1" i="1" dirty="0" smtClean="0">
                <a:solidFill>
                  <a:schemeClr val="tx1">
                    <a:lumMod val="85000"/>
                    <a:lumOff val="15000"/>
                  </a:schemeClr>
                </a:solidFill>
              </a:rPr>
              <a:t>abril,  2012</a:t>
            </a:r>
            <a:endParaRPr lang="es-CL" b="1" i="1" dirty="0">
              <a:solidFill>
                <a:schemeClr val="tx1">
                  <a:lumMod val="85000"/>
                  <a:lumOff val="15000"/>
                </a:schemeClr>
              </a:solidFill>
            </a:endParaRPr>
          </a:p>
        </p:txBody>
      </p:sp>
    </p:spTree>
    <p:extLst>
      <p:ext uri="{BB962C8B-B14F-4D97-AF65-F5344CB8AC3E}">
        <p14:creationId xmlns:p14="http://schemas.microsoft.com/office/powerpoint/2010/main" val="1485659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5656" y="522258"/>
            <a:ext cx="6336704" cy="523220"/>
          </a:xfrm>
          <a:prstGeom prst="rect">
            <a:avLst/>
          </a:prstGeom>
          <a:noFill/>
        </p:spPr>
        <p:txBody>
          <a:bodyPr wrap="square" rtlCol="0">
            <a:spAutoFit/>
          </a:bodyPr>
          <a:lstStyle/>
          <a:p>
            <a:pPr algn="ctr"/>
            <a:r>
              <a:rPr lang="es-CL" sz="2800" b="1" dirty="0" smtClean="0">
                <a:solidFill>
                  <a:schemeClr val="bg2">
                    <a:lumMod val="50000"/>
                  </a:schemeClr>
                </a:solidFill>
              </a:rPr>
              <a:t>PRACTIQUEMOS LA LABORIOSIDAD</a:t>
            </a:r>
            <a:endParaRPr lang="es-CL" sz="2800" b="1" dirty="0">
              <a:solidFill>
                <a:schemeClr val="bg2">
                  <a:lumMod val="50000"/>
                </a:schemeClr>
              </a:solidFill>
            </a:endParaRPr>
          </a:p>
        </p:txBody>
      </p:sp>
      <p:sp>
        <p:nvSpPr>
          <p:cNvPr id="3" name="2 CuadroTexto"/>
          <p:cNvSpPr txBox="1"/>
          <p:nvPr/>
        </p:nvSpPr>
        <p:spPr>
          <a:xfrm>
            <a:off x="755576" y="1045478"/>
            <a:ext cx="7704856" cy="5078313"/>
          </a:xfrm>
          <a:prstGeom prst="rect">
            <a:avLst/>
          </a:prstGeom>
          <a:noFill/>
        </p:spPr>
        <p:txBody>
          <a:bodyPr wrap="square" rtlCol="0">
            <a:spAutoFit/>
          </a:bodyPr>
          <a:lstStyle/>
          <a:p>
            <a:pPr marL="285750" indent="-285750">
              <a:buFontTx/>
              <a:buChar char="-"/>
            </a:pPr>
            <a:r>
              <a:rPr lang="es-CL" dirty="0" smtClean="0"/>
              <a:t>Comienza </a:t>
            </a:r>
            <a:r>
              <a:rPr lang="es-CL" dirty="0"/>
              <a:t>y termina de trabajar en las </a:t>
            </a:r>
            <a:r>
              <a:rPr lang="es-CL" dirty="0" smtClean="0"/>
              <a:t>horas asignadas </a:t>
            </a:r>
          </a:p>
          <a:p>
            <a:endParaRPr lang="es-CL" dirty="0"/>
          </a:p>
          <a:p>
            <a:r>
              <a:rPr lang="es-CL" dirty="0"/>
              <a:t>- Termina en orden y de acuerdo a su importancia todo lo que has iniciado: encargos, trabajos, reparaciones, etc.</a:t>
            </a:r>
          </a:p>
          <a:p>
            <a:endParaRPr lang="es-CL" dirty="0"/>
          </a:p>
          <a:p>
            <a:r>
              <a:rPr lang="es-CL" dirty="0"/>
              <a:t>- Evita dejar las cosas inconclusas, salvo que exista un imprevisto o impedimento grave.</a:t>
            </a:r>
          </a:p>
          <a:p>
            <a:endParaRPr lang="es-CL" dirty="0"/>
          </a:p>
          <a:p>
            <a:r>
              <a:rPr lang="es-CL" dirty="0"/>
              <a:t>- Cumple con todos tus deberes, aunque no te gusten o impliquen un poco más de esfuerzo.</a:t>
            </a:r>
          </a:p>
          <a:p>
            <a:endParaRPr lang="es-CL" dirty="0"/>
          </a:p>
          <a:p>
            <a:r>
              <a:rPr lang="es-CL" dirty="0"/>
              <a:t>- Ordena tu material y equipo de trabajo antes de iniciar cualquier actividad. Así evitarás las distracciones.</a:t>
            </a:r>
          </a:p>
          <a:p>
            <a:endParaRPr lang="es-CL" dirty="0"/>
          </a:p>
          <a:p>
            <a:r>
              <a:rPr lang="es-CL" dirty="0"/>
              <a:t>- Descubre el motivo por lo que no te alcanza el tiempo</a:t>
            </a:r>
            <a:r>
              <a:rPr lang="es-CL" dirty="0" smtClean="0"/>
              <a:t>:</a:t>
            </a:r>
            <a:endParaRPr lang="es-CL" dirty="0"/>
          </a:p>
          <a:p>
            <a:r>
              <a:rPr lang="es-CL" dirty="0" smtClean="0"/>
              <a:t>- Procura </a:t>
            </a:r>
            <a:r>
              <a:rPr lang="es-CL" dirty="0"/>
              <a:t>que la limpieza y el orden sean el sello característico de tus labores.</a:t>
            </a:r>
          </a:p>
          <a:p>
            <a:endParaRPr lang="es-CL" dirty="0"/>
          </a:p>
        </p:txBody>
      </p:sp>
    </p:spTree>
    <p:extLst>
      <p:ext uri="{BB962C8B-B14F-4D97-AF65-F5344CB8AC3E}">
        <p14:creationId xmlns:p14="http://schemas.microsoft.com/office/powerpoint/2010/main" val="201909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55576" y="836712"/>
            <a:ext cx="7560840" cy="4708981"/>
          </a:xfrm>
          <a:prstGeom prst="rect">
            <a:avLst/>
          </a:prstGeom>
          <a:noFill/>
        </p:spPr>
        <p:txBody>
          <a:bodyPr wrap="square" rtlCol="0">
            <a:spAutoFit/>
          </a:bodyPr>
          <a:lstStyle/>
          <a:p>
            <a:r>
              <a:rPr lang="es-CL" dirty="0"/>
              <a:t>- </a:t>
            </a:r>
            <a:r>
              <a:rPr lang="es-CL" sz="2000" dirty="0"/>
              <a:t>Establece un horario y una agenda de actividades en casa: incluye estudio, descanso, tiempo para cultivar </a:t>
            </a:r>
            <a:r>
              <a:rPr lang="es-CL" sz="2000" dirty="0" smtClean="0"/>
              <a:t>aficiones.</a:t>
            </a:r>
            <a:endParaRPr lang="es-CL" sz="2000" dirty="0"/>
          </a:p>
          <a:p>
            <a:endParaRPr lang="es-CL" sz="2000" dirty="0"/>
          </a:p>
          <a:p>
            <a:r>
              <a:rPr lang="es-CL" sz="2000" dirty="0"/>
              <a:t>- Fija un horario para dormir que te permita descansar debidamente. Tal vez la TV, la lectura, la diversión, etc. se vean afectados, pero es un esfuerzo que vale la pena realizar.</a:t>
            </a:r>
          </a:p>
          <a:p>
            <a:endParaRPr lang="es-CL" sz="2000" dirty="0"/>
          </a:p>
          <a:p>
            <a:r>
              <a:rPr lang="es-CL" sz="2000" dirty="0" smtClean="0"/>
              <a:t>- Al </a:t>
            </a:r>
            <a:r>
              <a:rPr lang="es-CL" sz="2000" dirty="0"/>
              <a:t>mantenernos en constante actividad, adquirimos una mayor capacidad de esfuerzo, nos hacemos más responsables y llevamos una vida con orden; conscientes que la laboriosidad no es un valor para lucirse en un escaparate, sino un medio para ser más productivos, eficientes y participativos en todo lugar</a:t>
            </a:r>
            <a:r>
              <a:rPr lang="es-CL" dirty="0"/>
              <a:t>.</a:t>
            </a:r>
          </a:p>
        </p:txBody>
      </p:sp>
    </p:spTree>
    <p:extLst>
      <p:ext uri="{BB962C8B-B14F-4D97-AF65-F5344CB8AC3E}">
        <p14:creationId xmlns:p14="http://schemas.microsoft.com/office/powerpoint/2010/main" val="172668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24904">
            <a:off x="456921" y="3721448"/>
            <a:ext cx="3236459" cy="2424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611" y="188640"/>
            <a:ext cx="2057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62313">
            <a:off x="1007070" y="913321"/>
            <a:ext cx="2581275"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92762">
            <a:off x="5140813" y="3303615"/>
            <a:ext cx="2874996" cy="2571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807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572000" y="0"/>
            <a:ext cx="3744416" cy="1628800"/>
          </a:xfrm>
        </p:spPr>
        <p:txBody>
          <a:bodyPr>
            <a:normAutofit/>
          </a:bodyPr>
          <a:lstStyle/>
          <a:p>
            <a:pPr algn="ctr"/>
            <a:r>
              <a:rPr lang="es-CL" sz="3400" dirty="0" smtClean="0"/>
              <a:t>¿Qué es la LABORIOSIDAD?</a:t>
            </a:r>
            <a:endParaRPr lang="es-CL" sz="3400" dirty="0"/>
          </a:p>
        </p:txBody>
      </p:sp>
      <p:sp>
        <p:nvSpPr>
          <p:cNvPr id="3" name="2 Subtítulo"/>
          <p:cNvSpPr>
            <a:spLocks noGrp="1"/>
          </p:cNvSpPr>
          <p:nvPr>
            <p:ph type="subTitle" idx="1"/>
          </p:nvPr>
        </p:nvSpPr>
        <p:spPr>
          <a:xfrm>
            <a:off x="539552" y="476672"/>
            <a:ext cx="3309803" cy="1260629"/>
          </a:xfrm>
        </p:spPr>
        <p:txBody>
          <a:bodyPr>
            <a:noAutofit/>
          </a:bodyPr>
          <a:lstStyle/>
          <a:p>
            <a:pPr algn="just"/>
            <a:r>
              <a:rPr lang="es-CL" sz="2400" dirty="0"/>
              <a:t>E</a:t>
            </a:r>
            <a:r>
              <a:rPr lang="es-CL" sz="2400" dirty="0" smtClean="0"/>
              <a:t>s </a:t>
            </a:r>
            <a:r>
              <a:rPr lang="es-CL" sz="2400" dirty="0"/>
              <a:t>la virtud del que se empeña en un </a:t>
            </a:r>
            <a:r>
              <a:rPr lang="es-CL" sz="2400" b="1" dirty="0"/>
              <a:t>trabajo bien hecho</a:t>
            </a:r>
            <a:r>
              <a:rPr lang="es-CL" sz="2400" dirty="0"/>
              <a:t>. Exige </a:t>
            </a:r>
            <a:r>
              <a:rPr lang="es-CL" sz="2400" b="1" dirty="0"/>
              <a:t>constancia</a:t>
            </a:r>
            <a:r>
              <a:rPr lang="es-CL" sz="2400" dirty="0"/>
              <a:t>, imaginación, </a:t>
            </a:r>
            <a:r>
              <a:rPr lang="es-CL" sz="2400" b="1" dirty="0"/>
              <a:t>paciencia</a:t>
            </a:r>
            <a:r>
              <a:rPr lang="es-CL" sz="2400" dirty="0"/>
              <a:t>. A veces hay que trabajar mucho, a veces años y décadas, antes de ver el “</a:t>
            </a:r>
            <a:r>
              <a:rPr lang="es-CL" sz="2400" b="1" dirty="0"/>
              <a:t>fruto del trabajo</a:t>
            </a:r>
            <a:r>
              <a:rPr lang="es-CL" sz="2400" dirty="0"/>
              <a:t>”. Una sociedad sana y una nación grande están hechas de hombres y mujeres que viven la laboriosidad.</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348880"/>
            <a:ext cx="3528392"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6714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16016" y="21138"/>
            <a:ext cx="3313355" cy="1751678"/>
          </a:xfrm>
        </p:spPr>
        <p:txBody>
          <a:bodyPr>
            <a:normAutofit fontScale="90000"/>
          </a:bodyPr>
          <a:lstStyle/>
          <a:p>
            <a:pPr algn="ctr"/>
            <a:r>
              <a:rPr lang="es-CL" sz="3800" b="1" dirty="0" smtClean="0"/>
              <a:t>¿Qué es la laboriosidad?.</a:t>
            </a:r>
            <a:endParaRPr lang="es-CL" sz="3800" b="1" dirty="0"/>
          </a:p>
        </p:txBody>
      </p:sp>
      <p:sp>
        <p:nvSpPr>
          <p:cNvPr id="3" name="2 Subtítulo"/>
          <p:cNvSpPr>
            <a:spLocks noGrp="1"/>
          </p:cNvSpPr>
          <p:nvPr>
            <p:ph type="subTitle" idx="1"/>
          </p:nvPr>
        </p:nvSpPr>
        <p:spPr>
          <a:xfrm>
            <a:off x="251520" y="332656"/>
            <a:ext cx="4248472" cy="6192688"/>
          </a:xfrm>
        </p:spPr>
        <p:txBody>
          <a:bodyPr/>
          <a:lstStyle/>
          <a:p>
            <a:pPr marL="285750" indent="-285750">
              <a:buFont typeface="Wingdings" pitchFamily="2" charset="2"/>
              <a:buChar char="ü"/>
            </a:pPr>
            <a:r>
              <a:rPr lang="es-CL" dirty="0">
                <a:solidFill>
                  <a:schemeClr val="tx1"/>
                </a:solidFill>
              </a:rPr>
              <a:t>Ejerce la laboriosidad el que cumple diligentemente las actividades necesarias para alcanzar progresivamente su propia madurez natural y sobrenatural en el trabajo profesional y en el cumplimiento de los demás deberes</a:t>
            </a:r>
            <a:r>
              <a:rPr lang="es-CL" dirty="0" smtClean="0">
                <a:solidFill>
                  <a:schemeClr val="tx1"/>
                </a:solidFill>
              </a:rPr>
              <a:t>.</a:t>
            </a:r>
          </a:p>
          <a:p>
            <a:pPr marL="285750" indent="-285750">
              <a:buFont typeface="Wingdings" pitchFamily="2" charset="2"/>
              <a:buChar char="ü"/>
            </a:pPr>
            <a:endParaRPr lang="es-CL" dirty="0">
              <a:solidFill>
                <a:schemeClr val="tx1"/>
              </a:solidFill>
            </a:endParaRPr>
          </a:p>
          <a:p>
            <a:pPr marL="285750" indent="-285750">
              <a:buFont typeface="Wingdings" pitchFamily="2" charset="2"/>
              <a:buChar char="ü"/>
            </a:pPr>
            <a:r>
              <a:rPr lang="es-CL" dirty="0">
                <a:solidFill>
                  <a:schemeClr val="tx1"/>
                </a:solidFill>
              </a:rPr>
              <a:t>Es equivalente a trabajar bien</a:t>
            </a:r>
            <a:r>
              <a:rPr lang="es-CL" dirty="0" smtClean="0">
                <a:solidFill>
                  <a:schemeClr val="tx1"/>
                </a:solidFill>
              </a:rPr>
              <a:t>.</a:t>
            </a:r>
          </a:p>
          <a:p>
            <a:pPr marL="285750" indent="-285750">
              <a:buFont typeface="Wingdings" pitchFamily="2" charset="2"/>
              <a:buChar char="ü"/>
            </a:pPr>
            <a:endParaRPr lang="es-CL" dirty="0">
              <a:solidFill>
                <a:schemeClr val="tx1"/>
              </a:solidFill>
            </a:endParaRPr>
          </a:p>
          <a:p>
            <a:pPr marL="285750" indent="-285750">
              <a:buFont typeface="Wingdings" pitchFamily="2" charset="2"/>
              <a:buChar char="ü"/>
            </a:pPr>
            <a:r>
              <a:rPr lang="es-CL" dirty="0">
                <a:solidFill>
                  <a:schemeClr val="tx1"/>
                </a:solidFill>
              </a:rPr>
              <a:t>Se desarrolla principalmente en el trabajo profesional, pero no únicamente en él.</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4492" y="2780927"/>
            <a:ext cx="3427907" cy="3009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6235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88024" y="260648"/>
            <a:ext cx="3313355" cy="1702160"/>
          </a:xfrm>
        </p:spPr>
        <p:txBody>
          <a:bodyPr>
            <a:normAutofit fontScale="90000"/>
          </a:bodyPr>
          <a:lstStyle/>
          <a:p>
            <a:r>
              <a:rPr lang="es-CL" dirty="0" smtClean="0"/>
              <a:t>Características de la persona Laboriosa.</a:t>
            </a:r>
            <a:endParaRPr lang="es-CL" dirty="0"/>
          </a:p>
        </p:txBody>
      </p:sp>
      <p:sp>
        <p:nvSpPr>
          <p:cNvPr id="3" name="2 Subtítulo"/>
          <p:cNvSpPr>
            <a:spLocks noGrp="1"/>
          </p:cNvSpPr>
          <p:nvPr>
            <p:ph type="subTitle" idx="1"/>
          </p:nvPr>
        </p:nvSpPr>
        <p:spPr>
          <a:xfrm>
            <a:off x="467544" y="404664"/>
            <a:ext cx="3888432" cy="6120680"/>
          </a:xfrm>
        </p:spPr>
        <p:txBody>
          <a:bodyPr>
            <a:normAutofit lnSpcReduction="10000"/>
          </a:bodyPr>
          <a:lstStyle/>
          <a:p>
            <a:pPr marL="285750" indent="-285750" algn="just">
              <a:buFont typeface="Wingdings" pitchFamily="2" charset="2"/>
              <a:buChar char="ü"/>
            </a:pPr>
            <a:r>
              <a:rPr lang="es-CL" dirty="0">
                <a:solidFill>
                  <a:schemeClr val="tx1"/>
                </a:solidFill>
              </a:rPr>
              <a:t> Especial dedicación para realizar cualquier actividad o trabajo con la mayor perfección posible y concluirlas en el tiempo previsto.</a:t>
            </a:r>
          </a:p>
          <a:p>
            <a:pPr algn="just"/>
            <a:endParaRPr lang="es-CL" dirty="0">
              <a:solidFill>
                <a:schemeClr val="tx1"/>
              </a:solidFill>
            </a:endParaRPr>
          </a:p>
          <a:p>
            <a:pPr marL="285750" indent="-285750" algn="just">
              <a:buFont typeface="Wingdings" pitchFamily="2" charset="2"/>
              <a:buChar char="ü"/>
            </a:pPr>
            <a:r>
              <a:rPr lang="es-CL" dirty="0" smtClean="0">
                <a:solidFill>
                  <a:schemeClr val="tx1"/>
                </a:solidFill>
              </a:rPr>
              <a:t>Hacer </a:t>
            </a:r>
            <a:r>
              <a:rPr lang="es-CL" dirty="0">
                <a:solidFill>
                  <a:schemeClr val="tx1"/>
                </a:solidFill>
              </a:rPr>
              <a:t>cosas que beneficien a los demás en su persona o sus bienes, sea en el hogar, la oficina o la escuela.</a:t>
            </a:r>
          </a:p>
          <a:p>
            <a:pPr algn="just"/>
            <a:endParaRPr lang="es-CL" dirty="0">
              <a:solidFill>
                <a:schemeClr val="tx1"/>
              </a:solidFill>
            </a:endParaRPr>
          </a:p>
          <a:p>
            <a:pPr marL="285750" indent="-285750" algn="just">
              <a:buFont typeface="Wingdings" pitchFamily="2" charset="2"/>
              <a:buChar char="ü"/>
            </a:pPr>
            <a:r>
              <a:rPr lang="es-CL" dirty="0" smtClean="0">
                <a:solidFill>
                  <a:schemeClr val="tx1"/>
                </a:solidFill>
              </a:rPr>
              <a:t>Organización </a:t>
            </a:r>
            <a:r>
              <a:rPr lang="es-CL" dirty="0">
                <a:solidFill>
                  <a:schemeClr val="tx1"/>
                </a:solidFill>
              </a:rPr>
              <a:t>del tiempo para mantener un equilibrio entre el descanso y la actividad, evitando el ocio y la pereza o el activismo.</a:t>
            </a:r>
          </a:p>
          <a:p>
            <a:pPr algn="just"/>
            <a:endParaRPr lang="es-CL" dirty="0">
              <a:solidFill>
                <a:schemeClr val="tx1"/>
              </a:solidFill>
            </a:endParaRPr>
          </a:p>
          <a:p>
            <a:pPr marL="285750" indent="-285750" algn="just">
              <a:buFont typeface="Wingdings" pitchFamily="2" charset="2"/>
              <a:buChar char="ü"/>
            </a:pPr>
            <a:r>
              <a:rPr lang="es-CL" dirty="0" smtClean="0">
                <a:solidFill>
                  <a:schemeClr val="tx1"/>
                </a:solidFill>
              </a:rPr>
              <a:t>Aunque </a:t>
            </a:r>
            <a:r>
              <a:rPr lang="es-CL" dirty="0">
                <a:solidFill>
                  <a:schemeClr val="tx1"/>
                </a:solidFill>
              </a:rPr>
              <a:t>su disposición al trabajo es continua, evita llenarse de actividades para cumplir adecuadamente con todos sus compromisos.</a:t>
            </a: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6694" y="2348880"/>
            <a:ext cx="348110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6244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44008" y="260648"/>
            <a:ext cx="3492881" cy="1268760"/>
          </a:xfrm>
        </p:spPr>
        <p:txBody>
          <a:bodyPr>
            <a:normAutofit/>
          </a:bodyPr>
          <a:lstStyle/>
          <a:p>
            <a:pPr algn="ctr"/>
            <a:r>
              <a:rPr lang="es-CL" dirty="0" smtClean="0"/>
              <a:t>Ser laborioso supone.</a:t>
            </a:r>
            <a:endParaRPr lang="es-CL" dirty="0"/>
          </a:p>
        </p:txBody>
      </p:sp>
      <p:sp>
        <p:nvSpPr>
          <p:cNvPr id="3" name="2 Subtítulo"/>
          <p:cNvSpPr>
            <a:spLocks noGrp="1"/>
          </p:cNvSpPr>
          <p:nvPr>
            <p:ph type="subTitle" idx="1"/>
          </p:nvPr>
        </p:nvSpPr>
        <p:spPr>
          <a:xfrm>
            <a:off x="179512" y="332656"/>
            <a:ext cx="4464496" cy="6120680"/>
          </a:xfrm>
        </p:spPr>
        <p:txBody>
          <a:bodyPr>
            <a:normAutofit/>
          </a:bodyPr>
          <a:lstStyle/>
          <a:p>
            <a:pPr marL="457200" indent="-457200">
              <a:buFont typeface="Wingdings" pitchFamily="2" charset="2"/>
              <a:buChar char="ü"/>
            </a:pPr>
            <a:r>
              <a:rPr lang="es-CL" sz="2800" dirty="0" smtClean="0">
                <a:solidFill>
                  <a:schemeClr val="tx1"/>
                </a:solidFill>
              </a:rPr>
              <a:t>Conocer </a:t>
            </a:r>
            <a:r>
              <a:rPr lang="es-CL" sz="2800" dirty="0">
                <a:solidFill>
                  <a:schemeClr val="tx1"/>
                </a:solidFill>
              </a:rPr>
              <a:t>los criterios de un trabajo bien hecho en cada caso.</a:t>
            </a:r>
          </a:p>
          <a:p>
            <a:pPr marL="457200" indent="-457200">
              <a:buFont typeface="Wingdings" pitchFamily="2" charset="2"/>
              <a:buChar char="ü"/>
            </a:pPr>
            <a:r>
              <a:rPr lang="es-CL" sz="2800" dirty="0">
                <a:solidFill>
                  <a:schemeClr val="tx1"/>
                </a:solidFill>
              </a:rPr>
              <a:t>Contar con los motivos suficientes para esforzarse.</a:t>
            </a:r>
          </a:p>
          <a:p>
            <a:pPr marL="457200" indent="-457200">
              <a:buFont typeface="Wingdings" pitchFamily="2" charset="2"/>
              <a:buChar char="ü"/>
            </a:pPr>
            <a:r>
              <a:rPr lang="es-CL" sz="2800" dirty="0">
                <a:solidFill>
                  <a:schemeClr val="tx1"/>
                </a:solidFill>
              </a:rPr>
              <a:t>Tener desarrolladas las capacidades accesorias necesarias para hacer bien la actividad concreta.</a:t>
            </a:r>
          </a:p>
          <a:p>
            <a:endParaRPr lang="es-CL" sz="2800" i="1"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492896"/>
            <a:ext cx="338437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1605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4706144" y="260648"/>
            <a:ext cx="3313355" cy="1702160"/>
          </a:xfrm>
        </p:spPr>
        <p:txBody>
          <a:bodyPr/>
          <a:lstStyle/>
          <a:p>
            <a:r>
              <a:rPr lang="es-CL" dirty="0" smtClean="0"/>
              <a:t>Desarrollar la laboriosidad</a:t>
            </a:r>
            <a:endParaRPr lang="es-CL" dirty="0"/>
          </a:p>
        </p:txBody>
      </p:sp>
      <p:sp>
        <p:nvSpPr>
          <p:cNvPr id="4" name="3 Subtítulo"/>
          <p:cNvSpPr>
            <a:spLocks noGrp="1"/>
          </p:cNvSpPr>
          <p:nvPr>
            <p:ph type="subTitle" idx="1"/>
          </p:nvPr>
        </p:nvSpPr>
        <p:spPr>
          <a:xfrm>
            <a:off x="4860032" y="2924944"/>
            <a:ext cx="3309803" cy="1260629"/>
          </a:xfrm>
        </p:spPr>
        <p:txBody>
          <a:bodyPr/>
          <a:lstStyle/>
          <a:p>
            <a:endParaRPr lang="es-C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352359"/>
            <a:ext cx="3247221" cy="3111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684280" y="188640"/>
            <a:ext cx="2981523" cy="646331"/>
          </a:xfrm>
          <a:prstGeom prst="rect">
            <a:avLst/>
          </a:prstGeom>
          <a:noFill/>
        </p:spPr>
        <p:txBody>
          <a:bodyPr wrap="square" rtlCol="0">
            <a:spAutoFit/>
          </a:bodyPr>
          <a:lstStyle/>
          <a:p>
            <a:endParaRPr lang="es-CL" dirty="0"/>
          </a:p>
          <a:p>
            <a:endParaRPr lang="es-CL" dirty="0" smtClean="0"/>
          </a:p>
        </p:txBody>
      </p:sp>
      <p:sp>
        <p:nvSpPr>
          <p:cNvPr id="2" name="1 CuadroTexto"/>
          <p:cNvSpPr txBox="1"/>
          <p:nvPr/>
        </p:nvSpPr>
        <p:spPr>
          <a:xfrm>
            <a:off x="107504" y="332657"/>
            <a:ext cx="4392488" cy="5016758"/>
          </a:xfrm>
          <a:prstGeom prst="rect">
            <a:avLst/>
          </a:prstGeom>
          <a:noFill/>
        </p:spPr>
        <p:txBody>
          <a:bodyPr wrap="square" rtlCol="0">
            <a:spAutoFit/>
          </a:bodyPr>
          <a:lstStyle/>
          <a:p>
            <a:pPr>
              <a:buFont typeface="Wingdings" pitchFamily="2" charset="2"/>
              <a:buNone/>
            </a:pPr>
            <a:r>
              <a:rPr lang="es-ES" sz="2000" dirty="0"/>
              <a:t>Para desarrollar esta capacidad</a:t>
            </a:r>
            <a:r>
              <a:rPr lang="es-ES" sz="2000" dirty="0" smtClean="0"/>
              <a:t>:</a:t>
            </a:r>
          </a:p>
          <a:p>
            <a:pPr>
              <a:buFont typeface="Wingdings" pitchFamily="2" charset="2"/>
              <a:buNone/>
            </a:pPr>
            <a:endParaRPr lang="es-ES" sz="2000" dirty="0"/>
          </a:p>
          <a:p>
            <a:pPr marL="342900" indent="-342900" algn="just">
              <a:buFont typeface="Wingdings" pitchFamily="2" charset="2"/>
              <a:buChar char="ü"/>
            </a:pPr>
            <a:r>
              <a:rPr lang="es-ES" sz="2000" dirty="0"/>
              <a:t>Dar un </a:t>
            </a:r>
            <a:r>
              <a:rPr lang="es-ES" sz="2000" b="1" dirty="0"/>
              <a:t>buen ejemplo</a:t>
            </a:r>
            <a:r>
              <a:rPr lang="es-ES" sz="2000" dirty="0"/>
              <a:t> con el trabajo de los padres.</a:t>
            </a:r>
          </a:p>
          <a:p>
            <a:pPr marL="342900" indent="-342900" algn="just">
              <a:buFont typeface="Wingdings" pitchFamily="2" charset="2"/>
              <a:buChar char="ü"/>
            </a:pPr>
            <a:r>
              <a:rPr lang="es-ES" sz="2000" b="1" dirty="0"/>
              <a:t>Especificar</a:t>
            </a:r>
            <a:r>
              <a:rPr lang="es-ES" sz="2000" dirty="0"/>
              <a:t> en cada caso en que consiste un trabajo bien hecho para esa actividad concreta.</a:t>
            </a:r>
          </a:p>
          <a:p>
            <a:pPr marL="342900" indent="-342900" algn="just">
              <a:buFont typeface="Wingdings" pitchFamily="2" charset="2"/>
              <a:buChar char="ü"/>
            </a:pPr>
            <a:r>
              <a:rPr lang="es-ES" sz="2000" b="1" dirty="0"/>
              <a:t>Exigir</a:t>
            </a:r>
            <a:r>
              <a:rPr lang="es-ES" sz="2000" dirty="0"/>
              <a:t> a los chicos en función de su edad, de su capacidad, de su grado de madurez,…</a:t>
            </a:r>
          </a:p>
          <a:p>
            <a:pPr marL="342900" indent="-342900" algn="just">
              <a:buFont typeface="Wingdings" pitchFamily="2" charset="2"/>
              <a:buChar char="ü"/>
            </a:pPr>
            <a:r>
              <a:rPr lang="es-ES" sz="2000" dirty="0"/>
              <a:t>Empezar por exigir un trabajo bien hecho en aquellas </a:t>
            </a:r>
            <a:r>
              <a:rPr lang="es-ES" sz="2000" b="1" dirty="0"/>
              <a:t>cosas que gustan</a:t>
            </a:r>
            <a:r>
              <a:rPr lang="es-ES" sz="2000" dirty="0"/>
              <a:t> a nuestro hijo, para pasar después a las que les gustan menos.</a:t>
            </a:r>
            <a:endParaRPr lang="es-CL" sz="2000" dirty="0"/>
          </a:p>
        </p:txBody>
      </p:sp>
    </p:spTree>
    <p:extLst>
      <p:ext uri="{BB962C8B-B14F-4D97-AF65-F5344CB8AC3E}">
        <p14:creationId xmlns:p14="http://schemas.microsoft.com/office/powerpoint/2010/main" val="4097571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16016" y="-243408"/>
            <a:ext cx="3528392" cy="1584176"/>
          </a:xfrm>
        </p:spPr>
        <p:txBody>
          <a:bodyPr/>
          <a:lstStyle/>
          <a:p>
            <a:pPr algn="ctr"/>
            <a:r>
              <a:rPr lang="es-CL" dirty="0" smtClean="0"/>
              <a:t>LABORIOSIDAD</a:t>
            </a:r>
            <a:endParaRPr lang="es-CL" dirty="0"/>
          </a:p>
        </p:txBody>
      </p:sp>
      <p:sp>
        <p:nvSpPr>
          <p:cNvPr id="3" name="2 Subtítulo"/>
          <p:cNvSpPr>
            <a:spLocks noGrp="1"/>
          </p:cNvSpPr>
          <p:nvPr>
            <p:ph type="subTitle" idx="1"/>
          </p:nvPr>
        </p:nvSpPr>
        <p:spPr/>
        <p:txBody>
          <a:bodyPr/>
          <a:lstStyle/>
          <a:p>
            <a:endParaRPr lang="es-CL" dirty="0"/>
          </a:p>
        </p:txBody>
      </p:sp>
      <p:sp>
        <p:nvSpPr>
          <p:cNvPr id="5" name="4 CuadroTexto"/>
          <p:cNvSpPr txBox="1"/>
          <p:nvPr/>
        </p:nvSpPr>
        <p:spPr>
          <a:xfrm>
            <a:off x="395536" y="980728"/>
            <a:ext cx="3672407" cy="4708981"/>
          </a:xfrm>
          <a:prstGeom prst="rect">
            <a:avLst/>
          </a:prstGeom>
          <a:noFill/>
        </p:spPr>
        <p:txBody>
          <a:bodyPr wrap="square" rtlCol="0">
            <a:spAutoFit/>
          </a:bodyPr>
          <a:lstStyle/>
          <a:p>
            <a:pPr algn="just"/>
            <a:r>
              <a:rPr lang="es-ES" sz="2000" b="1" dirty="0" smtClean="0"/>
              <a:t>¿Por qué es necesario </a:t>
            </a:r>
            <a:r>
              <a:rPr lang="es-ES" sz="2000" b="1" dirty="0"/>
              <a:t>trabajar bien, en general y en cada caso en </a:t>
            </a:r>
            <a:r>
              <a:rPr lang="es-ES" sz="2000" b="1" dirty="0" smtClean="0"/>
              <a:t>particular?.</a:t>
            </a:r>
          </a:p>
          <a:p>
            <a:pPr algn="just"/>
            <a:endParaRPr lang="es-ES" sz="2000" b="1" dirty="0"/>
          </a:p>
          <a:p>
            <a:pPr algn="just"/>
            <a:r>
              <a:rPr lang="es-ES" sz="2000" dirty="0"/>
              <a:t>U</a:t>
            </a:r>
            <a:r>
              <a:rPr lang="es-ES" sz="2000" dirty="0" smtClean="0"/>
              <a:t>na </a:t>
            </a:r>
            <a:r>
              <a:rPr lang="es-ES" sz="2000" dirty="0"/>
              <a:t>de las principales causas de satisfacción es haber hecho las cosas </a:t>
            </a:r>
            <a:r>
              <a:rPr lang="es-ES" sz="2000" b="1" dirty="0"/>
              <a:t>“bien hechas”.</a:t>
            </a:r>
          </a:p>
          <a:p>
            <a:pPr algn="just"/>
            <a:r>
              <a:rPr lang="es-ES" sz="2000" dirty="0"/>
              <a:t>Aprovechar la </a:t>
            </a:r>
            <a:r>
              <a:rPr lang="es-ES" sz="2000" dirty="0" smtClean="0"/>
              <a:t>capacidades  </a:t>
            </a:r>
            <a:r>
              <a:rPr lang="es-ES" sz="2000" dirty="0"/>
              <a:t>para </a:t>
            </a:r>
            <a:r>
              <a:rPr lang="es-ES" sz="2000" b="1" dirty="0"/>
              <a:t>entusiasmarse</a:t>
            </a:r>
            <a:r>
              <a:rPr lang="es-ES" sz="2000" dirty="0"/>
              <a:t> con las cosas, derivando este entusiasmo hacia el trabajo.</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492896"/>
            <a:ext cx="3401490" cy="340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089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16016" y="332656"/>
            <a:ext cx="3313355" cy="1702160"/>
          </a:xfrm>
        </p:spPr>
        <p:txBody>
          <a:bodyPr>
            <a:normAutofit fontScale="90000"/>
          </a:bodyPr>
          <a:lstStyle/>
          <a:p>
            <a:pPr algn="ctr"/>
            <a:r>
              <a:rPr lang="es-CL" dirty="0" smtClean="0"/>
              <a:t>Algunas preguntas para reflexionar</a:t>
            </a:r>
            <a:endParaRPr lang="es-CL" dirty="0"/>
          </a:p>
        </p:txBody>
      </p:sp>
      <p:sp>
        <p:nvSpPr>
          <p:cNvPr id="3" name="2 Subtítulo"/>
          <p:cNvSpPr>
            <a:spLocks noGrp="1"/>
          </p:cNvSpPr>
          <p:nvPr>
            <p:ph type="subTitle" idx="1"/>
          </p:nvPr>
        </p:nvSpPr>
        <p:spPr>
          <a:xfrm>
            <a:off x="395536" y="692696"/>
            <a:ext cx="3744416" cy="5688632"/>
          </a:xfrm>
        </p:spPr>
        <p:txBody>
          <a:bodyPr>
            <a:normAutofit/>
          </a:bodyPr>
          <a:lstStyle/>
          <a:p>
            <a:pPr algn="just"/>
            <a:r>
              <a:rPr lang="es-CL" sz="2800" dirty="0">
                <a:solidFill>
                  <a:schemeClr val="tx1"/>
                </a:solidFill>
              </a:rPr>
              <a:t>Ahora que hemos recordado los antecedentes del valor de la laboriosidad, conviene detenernos un momento a revisar nuestras actitudes y disposición para vivirlo:</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436260"/>
            <a:ext cx="3480560" cy="3369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0104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1412776"/>
            <a:ext cx="7024744" cy="4896544"/>
          </a:xfrm>
        </p:spPr>
        <p:txBody>
          <a:bodyPr>
            <a:noAutofit/>
          </a:bodyPr>
          <a:lstStyle/>
          <a:p>
            <a:r>
              <a:rPr lang="es-CL" sz="1400" dirty="0"/>
              <a:t> </a:t>
            </a:r>
            <a:r>
              <a:rPr lang="es-CL" sz="1800" dirty="0">
                <a:solidFill>
                  <a:schemeClr val="tx1"/>
                </a:solidFill>
              </a:rPr>
              <a:t>¿Sé aprovechar el tiempo y trabajar con intensidad evitando las distracciones voluntarias?</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¿Procuro terminar mis trabajos cuidando los detalles de presentación, calidad y entrega oportuna?</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¿Pongo todo el esfuerzo y dedicación en mis labores, aunque no me agraden?</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¿Qué hago cuando “me sobra tiempo”? ¿me informo, leo, estudio, ayudo a los demás o busco alguna actividad creativa que requiera menor esfuerzo intelectual o físico?</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¿Utilizo el trabajo o el estudio como excusa para evitar otros compromisos o las obligaciones en casa?</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¿Organizo mi tiempo, actividades y elementos materiales cada día?</a:t>
            </a:r>
            <a:br>
              <a:rPr lang="es-CL" sz="1800" dirty="0">
                <a:solidFill>
                  <a:schemeClr val="tx1"/>
                </a:solidFill>
              </a:rPr>
            </a:br>
            <a:r>
              <a:rPr lang="es-CL" sz="1800" dirty="0">
                <a:solidFill>
                  <a:schemeClr val="tx1"/>
                </a:solidFill>
              </a:rPr>
              <a:t/>
            </a:r>
            <a:br>
              <a:rPr lang="es-CL" sz="1800" dirty="0">
                <a:solidFill>
                  <a:schemeClr val="tx1"/>
                </a:solidFill>
              </a:rPr>
            </a:br>
            <a:r>
              <a:rPr lang="es-CL" sz="1800" dirty="0">
                <a:solidFill>
                  <a:schemeClr val="tx1"/>
                </a:solidFill>
              </a:rPr>
              <a:t>- ¿Descanso lo necesario para recuperar ánimo y energía, sin caer en la pereza y el ocio?</a:t>
            </a:r>
          </a:p>
        </p:txBody>
      </p:sp>
    </p:spTree>
    <p:extLst>
      <p:ext uri="{BB962C8B-B14F-4D97-AF65-F5344CB8AC3E}">
        <p14:creationId xmlns:p14="http://schemas.microsoft.com/office/powerpoint/2010/main" val="12838982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489</TotalTime>
  <Words>673</Words>
  <Application>Microsoft Office PowerPoint</Application>
  <PresentationFormat>Presentación en pantalla (4:3)</PresentationFormat>
  <Paragraphs>55</Paragraphs>
  <Slides>12</Slides>
  <Notes>0</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Austin</vt:lpstr>
      <vt:lpstr>VIRTUD: LA LABORIOSIDAD</vt:lpstr>
      <vt:lpstr>¿Qué es la LABORIOSIDAD?</vt:lpstr>
      <vt:lpstr>¿Qué es la laboriosidad?.</vt:lpstr>
      <vt:lpstr>Características de la persona Laboriosa.</vt:lpstr>
      <vt:lpstr>Ser laborioso supone.</vt:lpstr>
      <vt:lpstr>Desarrollar la laboriosidad</vt:lpstr>
      <vt:lpstr>LABORIOSIDAD</vt:lpstr>
      <vt:lpstr>Algunas preguntas para reflexionar</vt:lpstr>
      <vt:lpstr> ¿Sé aprovechar el tiempo y trabajar con intensidad evitando las distracciones voluntarias?  - ¿Procuro terminar mis trabajos cuidando los detalles de presentación, calidad y entrega oportuna?  - ¿Pongo todo el esfuerzo y dedicación en mis labores, aunque no me agraden?  - ¿Qué hago cuando “me sobra tiempo”? ¿me informo, leo, estudio, ayudo a los demás o busco alguna actividad creativa que requiera menor esfuerzo intelectual o físico?  - ¿Utilizo el trabajo o el estudio como excusa para evitar otros compromisos o las obligaciones en casa?  - ¿Organizo mi tiempo, actividades y elementos materiales cada día?  - ¿Descanso lo necesario para recuperar ánimo y energía, sin caer en la pereza y el ocio?</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PRIMERA REUNIÓN INFORMATIVA</dc:title>
  <dc:creator>Rodrigo</dc:creator>
  <cp:lastModifiedBy>Rodrigo</cp:lastModifiedBy>
  <cp:revision>32</cp:revision>
  <dcterms:created xsi:type="dcterms:W3CDTF">2012-04-17T13:10:26Z</dcterms:created>
  <dcterms:modified xsi:type="dcterms:W3CDTF">2012-04-18T16:00:30Z</dcterms:modified>
</cp:coreProperties>
</file>